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440" r:id="rId3"/>
    <p:sldId id="443" r:id="rId4"/>
    <p:sldId id="450" r:id="rId5"/>
    <p:sldId id="464" r:id="rId6"/>
    <p:sldId id="451" r:id="rId7"/>
    <p:sldId id="452" r:id="rId8"/>
    <p:sldId id="453" r:id="rId9"/>
    <p:sldId id="455" r:id="rId10"/>
    <p:sldId id="465" r:id="rId11"/>
    <p:sldId id="466" r:id="rId12"/>
    <p:sldId id="467" r:id="rId13"/>
    <p:sldId id="460" r:id="rId14"/>
    <p:sldId id="461" r:id="rId15"/>
    <p:sldId id="445" r:id="rId16"/>
    <p:sldId id="458" r:id="rId17"/>
    <p:sldId id="468" r:id="rId18"/>
    <p:sldId id="446" r:id="rId19"/>
    <p:sldId id="457" r:id="rId20"/>
    <p:sldId id="459" r:id="rId21"/>
    <p:sldId id="469" r:id="rId22"/>
    <p:sldId id="447" r:id="rId23"/>
    <p:sldId id="462" r:id="rId24"/>
    <p:sldId id="470" r:id="rId25"/>
    <p:sldId id="471" r:id="rId26"/>
    <p:sldId id="463" r:id="rId27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214"/>
    <a:srgbClr val="698DAB"/>
    <a:srgbClr val="BCA3FB"/>
    <a:srgbClr val="5C1FF5"/>
    <a:srgbClr val="74B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58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1ABBF-C71B-42B6-B4FE-CFE5982A255C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0ED7E-68A7-497A-AAEC-2A7881E20B2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652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92605-D219-4BA9-8C60-7F243117192C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26D52-2882-4053-BD99-2593C3A3FDE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373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pt-BR" smtClean="0"/>
          </a:p>
        </p:txBody>
      </p:sp>
    </p:spTree>
    <p:extLst>
      <p:ext uri="{BB962C8B-B14F-4D97-AF65-F5344CB8AC3E}">
        <p14:creationId xmlns:p14="http://schemas.microsoft.com/office/powerpoint/2010/main" val="148180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024675-5FBE-4BFB-B757-2C5F064DC0E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085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24675-5FBE-4BFB-B757-2C5F064DC0EB}" type="datetimeFigureOut">
              <a:rPr lang="pt-BR" smtClean="0"/>
              <a:t>12/11/2019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53AE-83B1-4904-8346-27C70CE118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625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309320"/>
            <a:ext cx="8737175" cy="42411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87624" y="1880828"/>
            <a:ext cx="7272808" cy="30963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1115616" y="1700808"/>
            <a:ext cx="7056784" cy="3276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" y="1052736"/>
            <a:ext cx="8414733" cy="442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6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968388" y="1330752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 smtClean="0">
              <a:latin typeface="Book Antiqua" panose="02040602050305030304" pitchFamily="18" charset="0"/>
            </a:endParaRPr>
          </a:p>
          <a:p>
            <a:pPr algn="ctr"/>
            <a:r>
              <a:rPr lang="pt-BR" sz="5400" b="1" dirty="0"/>
              <a:t>Ferramentas e Suporte às Redes </a:t>
            </a:r>
            <a:endParaRPr lang="pt-BR" sz="5400" dirty="0"/>
          </a:p>
          <a:p>
            <a:pPr algn="ctr"/>
            <a:endParaRPr lang="pt-BR" sz="3600" b="1" dirty="0">
              <a:latin typeface="Book Antiqua" panose="02040602050305030304" pitchFamily="18" charset="0"/>
            </a:endParaRPr>
          </a:p>
          <a:p>
            <a:pPr algn="ctr"/>
            <a:endParaRPr lang="pt-BR" sz="3600" b="1" dirty="0">
              <a:latin typeface="Book Antiqua" panose="0204060205030503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39752" y="4725144"/>
            <a:ext cx="6228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pt-BR" sz="2800" b="1" dirty="0" smtClean="0">
              <a:latin typeface="Book Antiqua" panose="02040602050305030304" pitchFamily="18" charset="0"/>
            </a:endParaRPr>
          </a:p>
          <a:p>
            <a:pPr algn="r"/>
            <a:r>
              <a:rPr lang="pt-BR" sz="2800" b="1" dirty="0" smtClean="0">
                <a:latin typeface="Book Antiqua" panose="02040602050305030304" pitchFamily="18" charset="0"/>
              </a:rPr>
              <a:t>Karina </a:t>
            </a:r>
            <a:r>
              <a:rPr lang="pt-BR" sz="2800" b="1" dirty="0" err="1" smtClean="0">
                <a:latin typeface="Book Antiqua" panose="02040602050305030304" pitchFamily="18" charset="0"/>
              </a:rPr>
              <a:t>Scotton</a:t>
            </a:r>
            <a:r>
              <a:rPr lang="pt-BR" sz="2800" b="1" dirty="0" smtClean="0">
                <a:latin typeface="Book Antiqua" panose="02040602050305030304" pitchFamily="18" charset="0"/>
              </a:rPr>
              <a:t> </a:t>
            </a:r>
            <a:endParaRPr lang="pt-BR" sz="2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3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359" y="326219"/>
            <a:ext cx="7772400" cy="1470025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58399" y="1124744"/>
            <a:ext cx="7772400" cy="2694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 smtClean="0"/>
          </a:p>
          <a:p>
            <a:r>
              <a:rPr lang="pt-BR" u="sng" dirty="0" smtClean="0"/>
              <a:t>Rio Grande do Sul</a:t>
            </a:r>
          </a:p>
          <a:p>
            <a:endParaRPr lang="pt-BR" dirty="0" smtClean="0"/>
          </a:p>
          <a:p>
            <a:pPr algn="just"/>
            <a:r>
              <a:rPr lang="pt-BR" sz="2800" dirty="0"/>
              <a:t>Estado - Único para cada escola</a:t>
            </a:r>
          </a:p>
          <a:p>
            <a:pPr algn="just"/>
            <a:r>
              <a:rPr lang="pt-BR" sz="2800" dirty="0" smtClean="0"/>
              <a:t>53 municípios – Único para cada escola</a:t>
            </a:r>
          </a:p>
          <a:p>
            <a:pPr algn="just"/>
            <a:r>
              <a:rPr lang="pt-BR" sz="2800" dirty="0" smtClean="0"/>
              <a:t>4 municípios – Único para cada grupo de escolas</a:t>
            </a:r>
          </a:p>
          <a:p>
            <a:pPr algn="just"/>
            <a:r>
              <a:rPr lang="pt-BR" sz="2800" dirty="0" smtClean="0"/>
              <a:t>56 municípios – Único para todas as escolas da rede</a:t>
            </a:r>
          </a:p>
          <a:p>
            <a:pPr algn="just"/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95200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359" y="326219"/>
            <a:ext cx="7772400" cy="1470025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58399" y="1124744"/>
            <a:ext cx="7772400" cy="2694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 smtClean="0"/>
          </a:p>
          <a:p>
            <a:r>
              <a:rPr lang="pt-BR" u="sng" dirty="0" smtClean="0"/>
              <a:t>Santa Catarina</a:t>
            </a:r>
          </a:p>
          <a:p>
            <a:endParaRPr lang="pt-BR" dirty="0" smtClean="0"/>
          </a:p>
          <a:p>
            <a:pPr algn="just"/>
            <a:r>
              <a:rPr lang="pt-BR" sz="2800" dirty="0"/>
              <a:t>Estado - Único para cada escola</a:t>
            </a:r>
          </a:p>
          <a:p>
            <a:pPr algn="just"/>
            <a:r>
              <a:rPr lang="pt-BR" sz="2800" dirty="0" smtClean="0"/>
              <a:t>16 municípios – Único para cada escola</a:t>
            </a:r>
          </a:p>
          <a:p>
            <a:pPr algn="just"/>
            <a:r>
              <a:rPr lang="pt-BR" sz="2800" dirty="0" smtClean="0"/>
              <a:t> 2 municípios – Único para cada grupo de escolas</a:t>
            </a:r>
          </a:p>
          <a:p>
            <a:pPr algn="just"/>
            <a:r>
              <a:rPr lang="pt-BR" sz="2800" dirty="0" smtClean="0"/>
              <a:t> 58 municípios – Único para todas as escolas da rede</a:t>
            </a:r>
          </a:p>
          <a:p>
            <a:pPr algn="just"/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3830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359" y="326219"/>
            <a:ext cx="7772400" cy="1470025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58399" y="1124744"/>
            <a:ext cx="7772400" cy="2694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dirty="0" smtClean="0"/>
          </a:p>
          <a:p>
            <a:r>
              <a:rPr lang="pt-BR" u="sng" dirty="0" smtClean="0"/>
              <a:t>Paraná</a:t>
            </a:r>
          </a:p>
          <a:p>
            <a:endParaRPr lang="pt-BR" dirty="0" smtClean="0"/>
          </a:p>
          <a:p>
            <a:pPr algn="just"/>
            <a:r>
              <a:rPr lang="pt-BR" sz="2800" dirty="0"/>
              <a:t>Estado - Único para </a:t>
            </a:r>
            <a:r>
              <a:rPr lang="pt-BR" sz="2800" dirty="0" smtClean="0"/>
              <a:t>todas as escola da rede</a:t>
            </a:r>
            <a:endParaRPr lang="pt-BR" sz="2800" dirty="0"/>
          </a:p>
          <a:p>
            <a:pPr algn="just"/>
            <a:r>
              <a:rPr lang="pt-BR" sz="2800" dirty="0" smtClean="0"/>
              <a:t>4 municípios – Único para cada escola</a:t>
            </a:r>
          </a:p>
          <a:p>
            <a:pPr algn="just"/>
            <a:r>
              <a:rPr lang="pt-BR" sz="2800" dirty="0" smtClean="0"/>
              <a:t>0 municípios – Único para cada grupo de escolas</a:t>
            </a:r>
          </a:p>
          <a:p>
            <a:pPr algn="just"/>
            <a:r>
              <a:rPr lang="pt-BR" sz="2800" dirty="0" smtClean="0"/>
              <a:t>8 municípios – Único para todas as escolas da rede</a:t>
            </a:r>
          </a:p>
          <a:p>
            <a:pPr algn="just"/>
            <a:r>
              <a:rPr lang="pt-BR" sz="3600" dirty="0" smtClean="0"/>
              <a:t> 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9190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Gestão do PNLD</a:t>
            </a:r>
            <a:endParaRPr lang="pt-BR" dirty="0"/>
          </a:p>
        </p:txBody>
      </p:sp>
      <p:pic>
        <p:nvPicPr>
          <p:cNvPr id="4" name="Picture 4" descr="Carreira possibilita o aprimoramento das relaÃ§Ãµes huma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953">
            <a:off x="1196284" y="1843127"/>
            <a:ext cx="6122811" cy="421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65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Gestão do PNLD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480720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Envolve a participação das secretarias de educação e escolas participantes do PNLD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  <a:sym typeface="Wingdings" panose="05000000000000000000" pitchFamily="2" charset="2"/>
              </a:rPr>
              <a:t> regime de mútua cooperação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remanejamento, a utilização reserva técnica e a devolução dos livros reutilizáveis são partes do programa.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Responsabilidade das escolas e das redes.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São fatores fundamentais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para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alcançar o atendimento de todos os estudantes e a necessária otimização dos recursos públicos.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5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É a troca entre unidades escolares dos livros que sobram em uma escola e faltam em outra. </a:t>
            </a:r>
            <a:endParaRPr lang="pt-BR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Ferramenta no SIMEC.</a:t>
            </a:r>
          </a:p>
          <a:p>
            <a:pPr algn="just">
              <a:spcBef>
                <a:spcPts val="0"/>
              </a:spcBef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Permanentemente aberto.</a:t>
            </a:r>
          </a:p>
          <a:p>
            <a:pPr algn="just">
              <a:spcBef>
                <a:spcPts val="0"/>
              </a:spcBef>
            </a:pP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remanejamento é a forma mais célere para solucionar a falta de livros nas escolas.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0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Caso o remanejamento não supra a necessidade, a escola deverá solicitar a reserva técnica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0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0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obrigação de remanejar os materiais é das redes de ensino e escolas beneficiadas</a:t>
            </a:r>
            <a:r>
              <a:rPr lang="pt-BR" sz="20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41725"/>
            <a:ext cx="8799079" cy="243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Remanejamento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7414592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03204"/>
              </p:ext>
            </p:extLst>
          </p:nvPr>
        </p:nvGraphicFramePr>
        <p:xfrm>
          <a:off x="179512" y="2852939"/>
          <a:ext cx="8784976" cy="2052446"/>
        </p:xfrm>
        <a:graphic>
          <a:graphicData uri="http://schemas.openxmlformats.org/drawingml/2006/table">
            <a:tbl>
              <a:tblPr/>
              <a:tblGrid>
                <a:gridCol w="627304">
                  <a:extLst>
                    <a:ext uri="{9D8B030D-6E8A-4147-A177-3AD203B41FA5}">
                      <a16:colId xmlns:a16="http://schemas.microsoft.com/office/drawing/2014/main" val="1122108444"/>
                    </a:ext>
                  </a:extLst>
                </a:gridCol>
                <a:gridCol w="456222">
                  <a:extLst>
                    <a:ext uri="{9D8B030D-6E8A-4147-A177-3AD203B41FA5}">
                      <a16:colId xmlns:a16="http://schemas.microsoft.com/office/drawing/2014/main" val="270040376"/>
                    </a:ext>
                  </a:extLst>
                </a:gridCol>
                <a:gridCol w="1064516">
                  <a:extLst>
                    <a:ext uri="{9D8B030D-6E8A-4147-A177-3AD203B41FA5}">
                      <a16:colId xmlns:a16="http://schemas.microsoft.com/office/drawing/2014/main" val="2542536730"/>
                    </a:ext>
                  </a:extLst>
                </a:gridCol>
                <a:gridCol w="1585912">
                  <a:extLst>
                    <a:ext uri="{9D8B030D-6E8A-4147-A177-3AD203B41FA5}">
                      <a16:colId xmlns:a16="http://schemas.microsoft.com/office/drawing/2014/main" val="2850864556"/>
                    </a:ext>
                  </a:extLst>
                </a:gridCol>
                <a:gridCol w="643597">
                  <a:extLst>
                    <a:ext uri="{9D8B030D-6E8A-4147-A177-3AD203B41FA5}">
                      <a16:colId xmlns:a16="http://schemas.microsoft.com/office/drawing/2014/main" val="1587163807"/>
                    </a:ext>
                  </a:extLst>
                </a:gridCol>
                <a:gridCol w="879855">
                  <a:extLst>
                    <a:ext uri="{9D8B030D-6E8A-4147-A177-3AD203B41FA5}">
                      <a16:colId xmlns:a16="http://schemas.microsoft.com/office/drawing/2014/main" val="2458456652"/>
                    </a:ext>
                  </a:extLst>
                </a:gridCol>
                <a:gridCol w="1034645">
                  <a:extLst>
                    <a:ext uri="{9D8B030D-6E8A-4147-A177-3AD203B41FA5}">
                      <a16:colId xmlns:a16="http://schemas.microsoft.com/office/drawing/2014/main" val="1031240498"/>
                    </a:ext>
                  </a:extLst>
                </a:gridCol>
                <a:gridCol w="839122">
                  <a:extLst>
                    <a:ext uri="{9D8B030D-6E8A-4147-A177-3AD203B41FA5}">
                      <a16:colId xmlns:a16="http://schemas.microsoft.com/office/drawing/2014/main" val="1054334900"/>
                    </a:ext>
                  </a:extLst>
                </a:gridCol>
                <a:gridCol w="1653803">
                  <a:extLst>
                    <a:ext uri="{9D8B030D-6E8A-4147-A177-3AD203B41FA5}">
                      <a16:colId xmlns:a16="http://schemas.microsoft.com/office/drawing/2014/main" val="3222991818"/>
                    </a:ext>
                  </a:extLst>
                </a:gridCol>
              </a:tblGrid>
              <a:tr h="17449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REMANEJAMENTO ESCOLAS 2019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50489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ESFERA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897004"/>
                  </a:ext>
                </a:extLst>
              </a:tr>
              <a:tr h="1005452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Ofertantes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Ofertados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Ofertantes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Ofertados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928241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17.029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9.708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9.495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2.846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28.732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13.076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12.815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514275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3.418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2.157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2.134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7.385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3.381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3.295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578330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3.430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2.565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3965981"/>
                  </a:ext>
                </a:extLst>
              </a:tr>
              <a:tr h="174499">
                <a:tc>
                  <a:txBody>
                    <a:bodyPr/>
                    <a:lstStyle/>
                    <a:p>
                      <a:pPr algn="l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1.162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26.493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15.337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15.059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3.929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40.550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19.080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18.675</a:t>
                      </a:r>
                    </a:p>
                  </a:txBody>
                  <a:tcPr marL="7321" marR="7321" marT="73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33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574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7056784" cy="2448272"/>
          </a:xfrm>
        </p:spPr>
        <p:txBody>
          <a:bodyPr/>
          <a:lstStyle/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Destinada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ao atendimento das escolas novas, novas turmas e novos alunos que não tenham sido previamente computados no censo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escolar.</a:t>
            </a: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Solicitação via Sistema PDDE Interativo/SIMEC.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  Podem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ser realizados pelas escolas ou Secretarias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4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A </a:t>
            </a:r>
            <a:r>
              <a:rPr lang="pt-B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guarda e a distribuição dos livros ficam a cargo dos </a:t>
            </a: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Correios.</a:t>
            </a:r>
          </a:p>
          <a:p>
            <a:pPr algn="just">
              <a:spcBef>
                <a:spcPts val="0"/>
              </a:spcBef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Em 2020, inicialmente foi ligado à Ferramenta de Remanejamento. </a:t>
            </a: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 O sistema da reserva técnica fica aberto e disponível para utilização durante um período específico.</a:t>
            </a:r>
          </a:p>
          <a:p>
            <a:pPr algn="just">
              <a:spcBef>
                <a:spcPts val="0"/>
              </a:spcBef>
            </a:pPr>
            <a:endParaRPr lang="pt-BR" sz="24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4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São atendidas apenas as redes que aderiram ao PNLD no ano anterior. 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6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Adesão ao PNLD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628800"/>
            <a:ext cx="7918648" cy="4104456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PNLD atende apenas as entidades que tenham aderido formalmente ao Programa.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adesão é realizada exclusivamente via sistema PDDE Interativo/SIMEC com a senha do Secretário de Educação ou Dirigente Federal.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72816"/>
            <a:ext cx="8946008" cy="39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Reserva Técnica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735169"/>
              </p:ext>
            </p:extLst>
          </p:nvPr>
        </p:nvGraphicFramePr>
        <p:xfrm>
          <a:off x="323526" y="2708921"/>
          <a:ext cx="8496948" cy="2736300"/>
        </p:xfrm>
        <a:graphic>
          <a:graphicData uri="http://schemas.openxmlformats.org/drawingml/2006/table">
            <a:tbl>
              <a:tblPr/>
              <a:tblGrid>
                <a:gridCol w="672419">
                  <a:extLst>
                    <a:ext uri="{9D8B030D-6E8A-4147-A177-3AD203B41FA5}">
                      <a16:colId xmlns:a16="http://schemas.microsoft.com/office/drawing/2014/main" val="3481200071"/>
                    </a:ext>
                  </a:extLst>
                </a:gridCol>
                <a:gridCol w="489033">
                  <a:extLst>
                    <a:ext uri="{9D8B030D-6E8A-4147-A177-3AD203B41FA5}">
                      <a16:colId xmlns:a16="http://schemas.microsoft.com/office/drawing/2014/main" val="932203170"/>
                    </a:ext>
                  </a:extLst>
                </a:gridCol>
                <a:gridCol w="1141077">
                  <a:extLst>
                    <a:ext uri="{9D8B030D-6E8A-4147-A177-3AD203B41FA5}">
                      <a16:colId xmlns:a16="http://schemas.microsoft.com/office/drawing/2014/main" val="1246187064"/>
                    </a:ext>
                  </a:extLst>
                </a:gridCol>
                <a:gridCol w="1388504">
                  <a:extLst>
                    <a:ext uri="{9D8B030D-6E8A-4147-A177-3AD203B41FA5}">
                      <a16:colId xmlns:a16="http://schemas.microsoft.com/office/drawing/2014/main" val="323244418"/>
                    </a:ext>
                  </a:extLst>
                </a:gridCol>
                <a:gridCol w="689887">
                  <a:extLst>
                    <a:ext uri="{9D8B030D-6E8A-4147-A177-3AD203B41FA5}">
                      <a16:colId xmlns:a16="http://schemas.microsoft.com/office/drawing/2014/main" val="1621618113"/>
                    </a:ext>
                  </a:extLst>
                </a:gridCol>
                <a:gridCol w="943135">
                  <a:extLst>
                    <a:ext uri="{9D8B030D-6E8A-4147-A177-3AD203B41FA5}">
                      <a16:colId xmlns:a16="http://schemas.microsoft.com/office/drawing/2014/main" val="2205773652"/>
                    </a:ext>
                  </a:extLst>
                </a:gridCol>
                <a:gridCol w="1109057">
                  <a:extLst>
                    <a:ext uri="{9D8B030D-6E8A-4147-A177-3AD203B41FA5}">
                      <a16:colId xmlns:a16="http://schemas.microsoft.com/office/drawing/2014/main" val="144538429"/>
                    </a:ext>
                  </a:extLst>
                </a:gridCol>
                <a:gridCol w="899472">
                  <a:extLst>
                    <a:ext uri="{9D8B030D-6E8A-4147-A177-3AD203B41FA5}">
                      <a16:colId xmlns:a16="http://schemas.microsoft.com/office/drawing/2014/main" val="3958971763"/>
                    </a:ext>
                  </a:extLst>
                </a:gridCol>
                <a:gridCol w="1164364">
                  <a:extLst>
                    <a:ext uri="{9D8B030D-6E8A-4147-A177-3AD203B41FA5}">
                      <a16:colId xmlns:a16="http://schemas.microsoft.com/office/drawing/2014/main" val="1164593114"/>
                    </a:ext>
                  </a:extLst>
                </a:gridCol>
              </a:tblGrid>
              <a:tr h="23264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Reserva Técnica 2019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82406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SEDUC (Estadual)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SEMED (Municipal)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195309"/>
                  </a:ext>
                </a:extLst>
              </a:tr>
              <a:tr h="134045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UF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Demandantes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Atendidos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Demandantes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Demandados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Autorizados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Atendidos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062061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25.554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22.153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22.153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3.987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29.877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25.562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467418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8.377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7.391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2.660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2.075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514240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6.343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1.228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9.019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7.499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7.499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990799"/>
                  </a:ext>
                </a:extLst>
              </a:tr>
              <a:tr h="2326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2.914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40.274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5.772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41.556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35.136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35.136</a:t>
                      </a:r>
                    </a:p>
                  </a:txBody>
                  <a:tcPr marL="8114" marR="8114" marT="811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99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Doação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43608" y="1268760"/>
            <a:ext cx="6480720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Solicitação de livros remanescentes da  reserva técnica e também livros de ciclos anteriores do PNLD através da ferramenta de DOAÇÃO no PDDE interativo/SIMEC. </a:t>
            </a: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As secretarias também podem solicitar doação pelo sistema PDDE interativo/SIMEC</a:t>
            </a: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Permanentemente aberto.</a:t>
            </a: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1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Doação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3548" y="1772816"/>
            <a:ext cx="8136904" cy="2448272"/>
          </a:xfrm>
        </p:spPr>
        <p:txBody>
          <a:bodyPr/>
          <a:lstStyle/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sz="2400" dirty="0"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48" y="1844824"/>
            <a:ext cx="8033717" cy="29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404813"/>
            <a:ext cx="7772400" cy="18002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Novas Ferramentas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6481763" cy="2447925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Matrícula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Devolução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Recebimento dos livros</a:t>
            </a: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1547664" y="332656"/>
            <a:ext cx="6224736" cy="1872383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PNLD 2019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1268413"/>
            <a:ext cx="6481763" cy="2447925"/>
          </a:xfrm>
          <a:prstGeom prst="rect">
            <a:avLst/>
          </a:prstGeo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15285"/>
              </p:ext>
            </p:extLst>
          </p:nvPr>
        </p:nvGraphicFramePr>
        <p:xfrm>
          <a:off x="755575" y="3068635"/>
          <a:ext cx="7486725" cy="1885159"/>
        </p:xfrm>
        <a:graphic>
          <a:graphicData uri="http://schemas.openxmlformats.org/drawingml/2006/table">
            <a:tbl>
              <a:tblPr/>
              <a:tblGrid>
                <a:gridCol w="1039913">
                  <a:extLst>
                    <a:ext uri="{9D8B030D-6E8A-4147-A177-3AD203B41FA5}">
                      <a16:colId xmlns:a16="http://schemas.microsoft.com/office/drawing/2014/main" val="1624259880"/>
                    </a:ext>
                  </a:extLst>
                </a:gridCol>
                <a:gridCol w="1101465">
                  <a:extLst>
                    <a:ext uri="{9D8B030D-6E8A-4147-A177-3AD203B41FA5}">
                      <a16:colId xmlns:a16="http://schemas.microsoft.com/office/drawing/2014/main" val="1877437199"/>
                    </a:ext>
                  </a:extLst>
                </a:gridCol>
                <a:gridCol w="952444">
                  <a:extLst>
                    <a:ext uri="{9D8B030D-6E8A-4147-A177-3AD203B41FA5}">
                      <a16:colId xmlns:a16="http://schemas.microsoft.com/office/drawing/2014/main" val="3712901887"/>
                    </a:ext>
                  </a:extLst>
                </a:gridCol>
                <a:gridCol w="868214">
                  <a:extLst>
                    <a:ext uri="{9D8B030D-6E8A-4147-A177-3AD203B41FA5}">
                      <a16:colId xmlns:a16="http://schemas.microsoft.com/office/drawing/2014/main" val="3833141593"/>
                    </a:ext>
                  </a:extLst>
                </a:gridCol>
                <a:gridCol w="894130">
                  <a:extLst>
                    <a:ext uri="{9D8B030D-6E8A-4147-A177-3AD203B41FA5}">
                      <a16:colId xmlns:a16="http://schemas.microsoft.com/office/drawing/2014/main" val="851466777"/>
                    </a:ext>
                  </a:extLst>
                </a:gridCol>
                <a:gridCol w="855256">
                  <a:extLst>
                    <a:ext uri="{9D8B030D-6E8A-4147-A177-3AD203B41FA5}">
                      <a16:colId xmlns:a16="http://schemas.microsoft.com/office/drawing/2014/main" val="1832786770"/>
                    </a:ext>
                  </a:extLst>
                </a:gridCol>
                <a:gridCol w="958923">
                  <a:extLst>
                    <a:ext uri="{9D8B030D-6E8A-4147-A177-3AD203B41FA5}">
                      <a16:colId xmlns:a16="http://schemas.microsoft.com/office/drawing/2014/main" val="1412660426"/>
                    </a:ext>
                  </a:extLst>
                </a:gridCol>
                <a:gridCol w="816380">
                  <a:extLst>
                    <a:ext uri="{9D8B030D-6E8A-4147-A177-3AD203B41FA5}">
                      <a16:colId xmlns:a16="http://schemas.microsoft.com/office/drawing/2014/main" val="53328670"/>
                    </a:ext>
                  </a:extLst>
                </a:gridCol>
              </a:tblGrid>
              <a:tr h="188516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Distribuição do PNLD em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Escolha do PNLD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Censo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08528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Etapa de Ensino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Esfera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1427676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Estadual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49930"/>
                  </a:ext>
                </a:extLst>
              </a:tr>
              <a:tr h="5655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Livros Distribuidos/UF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Ensino Fundamental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Ensino Médio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Escolha Finalizada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de Escolas Participantes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Escolha Finalizada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Alunado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183362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2.876.391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853.076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(69.8%)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4.796 (94%)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257.977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852690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2.639.356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711.059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1.858 (86%)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4.193 (88.6%)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1.830.362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702190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1.727.683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475.629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 (95.2%)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3.148 (86.8%)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801.219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143066"/>
                  </a:ext>
                </a:extLst>
              </a:tr>
              <a:tr h="188516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Geral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7.243.430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2.039.764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2.889.558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58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6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 idx="4294967295"/>
          </p:nvPr>
        </p:nvSpPr>
        <p:spPr>
          <a:xfrm>
            <a:off x="395536" y="2810002"/>
            <a:ext cx="4637088" cy="43338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000" dirty="0" smtClean="0">
                <a:solidFill>
                  <a:schemeClr val="tx1"/>
                </a:solidFill>
                <a:latin typeface="Arial" pitchFamily="34" charset="0"/>
              </a:rPr>
              <a:t>PORTAL DO FNDE</a:t>
            </a:r>
            <a:r>
              <a:rPr lang="pt-BR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: </a:t>
            </a:r>
            <a:r>
              <a:rPr lang="pt-BR" sz="2000" b="1" dirty="0" smtClean="0">
                <a:solidFill>
                  <a:schemeClr val="tx1"/>
                </a:solidFill>
                <a:latin typeface="Arial" pitchFamily="34" charset="0"/>
              </a:rPr>
              <a:t>www.fnde.gov.br</a:t>
            </a:r>
            <a:endParaRPr lang="en-GB" sz="2000" b="1" dirty="0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idx="4294967295"/>
          </p:nvPr>
        </p:nvSpPr>
        <p:spPr>
          <a:xfrm>
            <a:off x="325471" y="3743633"/>
            <a:ext cx="5976937" cy="7207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2550" indent="0" eaLnBrk="1" hangingPunct="1">
              <a:buFontTx/>
              <a:buNone/>
              <a:defRPr/>
            </a:pP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Serviço de Atendimento ao Cidadão (SAC) </a:t>
            </a:r>
            <a:r>
              <a:rPr lang="pt-BR" sz="1800" b="1" dirty="0" smtClean="0">
                <a:latin typeface="Arial" pitchFamily="34" charset="0"/>
              </a:rPr>
              <a:t>0800 616161</a:t>
            </a:r>
            <a:r>
              <a:rPr lang="pt-BR" sz="1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teclando “2” e depois “5” para acessar o FNDE</a:t>
            </a:r>
            <a:endParaRPr lang="en-GB" sz="1800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54277" name="Rectangle 2"/>
          <p:cNvSpPr>
            <a:spLocks/>
          </p:cNvSpPr>
          <p:nvPr/>
        </p:nvSpPr>
        <p:spPr bwMode="auto">
          <a:xfrm>
            <a:off x="3203575" y="4716423"/>
            <a:ext cx="27368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3600" b="1" dirty="0" smtClean="0">
                <a:solidFill>
                  <a:srgbClr val="7A77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Obrigada!</a:t>
            </a:r>
            <a:endParaRPr lang="pt-BR" sz="3600" b="1" dirty="0">
              <a:solidFill>
                <a:srgbClr val="7A77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4" name="Picture 27" descr="MC90029435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8503" y="2208340"/>
            <a:ext cx="2195512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3219004"/>
            <a:ext cx="4392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/>
              <a:t>Email</a:t>
            </a:r>
            <a:r>
              <a:rPr lang="pt-BR" sz="2000" b="1" dirty="0" smtClean="0"/>
              <a:t>: livrodidatico@fnde.gov.br</a:t>
            </a:r>
            <a:endParaRPr lang="pt-BR" sz="2000" b="1" dirty="0"/>
          </a:p>
        </p:txBody>
      </p:sp>
      <p:pic>
        <p:nvPicPr>
          <p:cNvPr id="14" name="Picture 2" descr="Y:\Publicidade\2019\Logo Governo Federal\FNDE-MEC-GO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877272"/>
            <a:ext cx="3810000" cy="81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3639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Adesão ao PNLD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208912" cy="4968552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Uma vez formalizada a adesão, sua vigência será válida por prazo indeterminado ou até que seja solicitada a sua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exclusão.</a:t>
            </a:r>
          </a:p>
          <a:p>
            <a:pPr algn="just">
              <a:spcBef>
                <a:spcPts val="0"/>
              </a:spcBef>
            </a:pPr>
            <a:endParaRPr lang="pt-BR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Caso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mudem suas opções de atendimento, é necessário que seja feita a atualização no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sistema.</a:t>
            </a:r>
          </a:p>
          <a:p>
            <a:pPr algn="just">
              <a:spcBef>
                <a:spcPts val="0"/>
              </a:spcBef>
            </a:pPr>
            <a:endParaRPr lang="pt-BR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Prazo definido para garantir atendimento.</a:t>
            </a: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v"/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pt-BR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4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Adesão – PDDE Interativo/SIMEC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003" y="1759232"/>
            <a:ext cx="6899994" cy="333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2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152127"/>
          </a:xfrm>
        </p:spPr>
        <p:txBody>
          <a:bodyPr/>
          <a:lstStyle/>
          <a:p>
            <a:r>
              <a:rPr lang="pt-BR" dirty="0" smtClean="0"/>
              <a:t>Adesão – PDDE Interativo/SIMEC</a:t>
            </a:r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67544" y="1988840"/>
            <a:ext cx="7772400" cy="33843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RS – 495 municípios (497)</a:t>
            </a:r>
          </a:p>
          <a:p>
            <a:r>
              <a:rPr lang="pt-BR" dirty="0" smtClean="0"/>
              <a:t>SC – 294 municípios (295)</a:t>
            </a:r>
          </a:p>
          <a:p>
            <a:r>
              <a:rPr lang="pt-BR" dirty="0" smtClean="0"/>
              <a:t>PR – 397 municípios (399)</a:t>
            </a:r>
          </a:p>
          <a:p>
            <a:r>
              <a:rPr lang="pt-BR" dirty="0" smtClean="0"/>
              <a:t>Estados – Adesão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8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700808"/>
            <a:ext cx="7918648" cy="4032448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Modelo </a:t>
            </a:r>
            <a:r>
              <a:rPr lang="pt-BR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 escolha registrada 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pelo responsável, </a:t>
            </a:r>
            <a:r>
              <a:rPr lang="pt-BR" b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em decisão conjunta com as escolas da rede:</a:t>
            </a:r>
            <a:endParaRPr lang="pt-BR" b="1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lvl="1"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I.  Para cada escola</a:t>
            </a:r>
          </a:p>
          <a:p>
            <a:pPr lvl="1"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II.  Para um grupo de escolas </a:t>
            </a:r>
          </a:p>
          <a:p>
            <a:pPr lvl="1" algn="just"/>
            <a:r>
              <a:rPr lang="pt-BR" sz="32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III. Para todas as escolas da rede</a:t>
            </a:r>
          </a:p>
        </p:txBody>
      </p:sp>
    </p:spTree>
    <p:extLst>
      <p:ext uri="{BB962C8B-B14F-4D97-AF65-F5344CB8AC3E}">
        <p14:creationId xmlns:p14="http://schemas.microsoft.com/office/powerpoint/2010/main" val="280169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484784"/>
            <a:ext cx="7918648" cy="424847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Definido por programa.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Cada escola participante do PNLD continua registrando suas escolhas individualmente.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Independente do modelo adotado pela rede, a opinião dos professores continua tendo importância fundamental na escolha dos livros.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A seleção dos materiais deve ser estabelecida de forma democrática e autônoma pelas escolas. </a:t>
            </a:r>
          </a:p>
          <a:p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6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08912" cy="460851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Finalizado o prazo para registro das coleções, o sistema identificará as redes com escolha unificada.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O FNDE fará o levantamento do material mais escolhido pelas escolas para que seja adotado na rede.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À Secretaria de Educação compete apenas orientar as escolas sobre o processo de escolha dos livros do PNLD e sobre o modelo adotado pela rede. </a:t>
            </a:r>
            <a:endParaRPr lang="pt-BR" sz="2800" dirty="0" smtClean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Redes que não fizeram a opção, será considerado o registro de escolha realizado por cada escola.</a:t>
            </a:r>
            <a:endParaRPr lang="pt-BR" sz="2800" dirty="0">
              <a:solidFill>
                <a:schemeClr val="accent3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8504268" cy="423139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28359" y="326219"/>
            <a:ext cx="7772400" cy="1470025"/>
          </a:xfrm>
        </p:spPr>
        <p:txBody>
          <a:bodyPr/>
          <a:lstStyle/>
          <a:p>
            <a:r>
              <a:rPr lang="pt-BR" dirty="0" smtClean="0"/>
              <a:t>Modelo de Escolha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349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F2C.tmp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pptF2C.tmp</Template>
  <TotalTime>7641</TotalTime>
  <Words>992</Words>
  <Application>Microsoft Office PowerPoint</Application>
  <PresentationFormat>Apresentação na tela (4:3)</PresentationFormat>
  <Paragraphs>279</Paragraphs>
  <Slides>26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2" baseType="lpstr">
      <vt:lpstr>Arial</vt:lpstr>
      <vt:lpstr>Book Antiqua</vt:lpstr>
      <vt:lpstr>Calibri</vt:lpstr>
      <vt:lpstr>Times New Roman</vt:lpstr>
      <vt:lpstr>Wingdings</vt:lpstr>
      <vt:lpstr>pptF2C.tmp</vt:lpstr>
      <vt:lpstr>Apresentação do PowerPoint</vt:lpstr>
      <vt:lpstr>Adesão ao PNLD</vt:lpstr>
      <vt:lpstr>Adesão ao PNLD</vt:lpstr>
      <vt:lpstr>Adesão – PDDE Interativo/SIMEC</vt:lpstr>
      <vt:lpstr>Adesão – PDDE Interativo/SIMEC</vt:lpstr>
      <vt:lpstr>Modelo de Escolha</vt:lpstr>
      <vt:lpstr>Modelo de Escolha</vt:lpstr>
      <vt:lpstr>Modelo de Escolha</vt:lpstr>
      <vt:lpstr>Modelo de Escolha</vt:lpstr>
      <vt:lpstr>Modelo de Escolha</vt:lpstr>
      <vt:lpstr>Modelo de Escolha</vt:lpstr>
      <vt:lpstr>Modelo de Escolha</vt:lpstr>
      <vt:lpstr>Gestão do PNLD</vt:lpstr>
      <vt:lpstr>Gestão do PNLD</vt:lpstr>
      <vt:lpstr>Remanejamento</vt:lpstr>
      <vt:lpstr>Remanejamento</vt:lpstr>
      <vt:lpstr>Remanejamento</vt:lpstr>
      <vt:lpstr>Reserva Técnica</vt:lpstr>
      <vt:lpstr>Reserva Técnica</vt:lpstr>
      <vt:lpstr>Reserva Técnica</vt:lpstr>
      <vt:lpstr>Reserva Técnica</vt:lpstr>
      <vt:lpstr>Doação</vt:lpstr>
      <vt:lpstr>Doação</vt:lpstr>
      <vt:lpstr>Novas Ferramentas</vt:lpstr>
      <vt:lpstr> PNLD 2019 </vt:lpstr>
      <vt:lpstr>PORTAL DO FNDE: www.fnde.gov.br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GUILHERME PRADO CUTRIM</dc:creator>
  <cp:lastModifiedBy>ANA CAROLINA DIAS QUEMEL</cp:lastModifiedBy>
  <cp:revision>154</cp:revision>
  <cp:lastPrinted>2019-11-08T19:41:14Z</cp:lastPrinted>
  <dcterms:created xsi:type="dcterms:W3CDTF">2019-01-03T19:38:12Z</dcterms:created>
  <dcterms:modified xsi:type="dcterms:W3CDTF">2019-11-12T16:37:38Z</dcterms:modified>
</cp:coreProperties>
</file>